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18"/>
  </p:notesMasterIdLst>
  <p:sldIdLst>
    <p:sldId id="256" r:id="rId2"/>
    <p:sldId id="257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2" r:id="rId14"/>
    <p:sldId id="270" r:id="rId15"/>
    <p:sldId id="271" r:id="rId16"/>
    <p:sldId id="273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24" autoAdjust="0"/>
  </p:normalViewPr>
  <p:slideViewPr>
    <p:cSldViewPr>
      <p:cViewPr varScale="1">
        <p:scale>
          <a:sx n="103" d="100"/>
          <a:sy n="103" d="100"/>
        </p:scale>
        <p:origin x="-204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E9E09F-B55C-4902-9883-91EA38BB7F40}" type="datetimeFigureOut">
              <a:rPr lang="ru-RU" smtClean="0"/>
              <a:pPr/>
              <a:t>28.05.2025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45AEEA-6966-41A4-8E66-A7C625EC9C7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D3938-6DD9-4EE1-9B0D-79E16F0E8478}" type="datetimeFigureOut">
              <a:rPr lang="ru-RU" smtClean="0"/>
              <a:pPr/>
              <a:t>28.05.2025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FFD79-9586-4518-81BD-1A75E7FAAD7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D3938-6DD9-4EE1-9B0D-79E16F0E8478}" type="datetimeFigureOut">
              <a:rPr lang="ru-RU" smtClean="0"/>
              <a:pPr/>
              <a:t>28.05.2025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FFD79-9586-4518-81BD-1A75E7FAAD7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D3938-6DD9-4EE1-9B0D-79E16F0E8478}" type="datetimeFigureOut">
              <a:rPr lang="ru-RU" smtClean="0"/>
              <a:pPr/>
              <a:t>28.05.2025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FFD79-9586-4518-81BD-1A75E7FAAD7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D3938-6DD9-4EE1-9B0D-79E16F0E8478}" type="datetimeFigureOut">
              <a:rPr lang="ru-RU" smtClean="0"/>
              <a:pPr/>
              <a:t>28.05.2025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FFD79-9586-4518-81BD-1A75E7FAAD7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D3938-6DD9-4EE1-9B0D-79E16F0E8478}" type="datetimeFigureOut">
              <a:rPr lang="ru-RU" smtClean="0"/>
              <a:pPr/>
              <a:t>28.05.2025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FFD79-9586-4518-81BD-1A75E7FAAD7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D3938-6DD9-4EE1-9B0D-79E16F0E8478}" type="datetimeFigureOut">
              <a:rPr lang="ru-RU" smtClean="0"/>
              <a:pPr/>
              <a:t>28.05.2025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FFD79-9586-4518-81BD-1A75E7FAAD7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D3938-6DD9-4EE1-9B0D-79E16F0E8478}" type="datetimeFigureOut">
              <a:rPr lang="ru-RU" smtClean="0"/>
              <a:pPr/>
              <a:t>28.05.2025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FFD79-9586-4518-81BD-1A75E7FAAD7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D3938-6DD9-4EE1-9B0D-79E16F0E8478}" type="datetimeFigureOut">
              <a:rPr lang="ru-RU" smtClean="0"/>
              <a:pPr/>
              <a:t>28.05.2025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FFD79-9586-4518-81BD-1A75E7FAAD7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D3938-6DD9-4EE1-9B0D-79E16F0E8478}" type="datetimeFigureOut">
              <a:rPr lang="ru-RU" smtClean="0"/>
              <a:pPr/>
              <a:t>28.05.2025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FFD79-9586-4518-81BD-1A75E7FAAD7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D3938-6DD9-4EE1-9B0D-79E16F0E8478}" type="datetimeFigureOut">
              <a:rPr lang="ru-RU" smtClean="0"/>
              <a:pPr/>
              <a:t>28.05.2025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FFD79-9586-4518-81BD-1A75E7FAAD7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D3938-6DD9-4EE1-9B0D-79E16F0E8478}" type="datetimeFigureOut">
              <a:rPr lang="ru-RU" smtClean="0"/>
              <a:pPr/>
              <a:t>28.05.2025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FFD79-9586-4518-81BD-1A75E7FAAD7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604D3938-6DD9-4EE1-9B0D-79E16F0E8478}" type="datetimeFigureOut">
              <a:rPr lang="ru-RU" smtClean="0"/>
              <a:pPr/>
              <a:t>28.05.2025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FC4FFD79-9586-4518-81BD-1A75E7FAAD7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22376" y="476672"/>
            <a:ext cx="7772400" cy="3172334"/>
          </a:xfrm>
        </p:spPr>
        <p:txBody>
          <a:bodyPr/>
          <a:lstStyle/>
          <a:p>
            <a:pPr algn="ctr"/>
            <a:r>
              <a:rPr lang="ru-RU" altLang="ru-RU" sz="2000" dirty="0">
                <a:solidFill>
                  <a:srgbClr val="C00000"/>
                </a:solidFill>
              </a:rPr>
              <a:t>Презентация </a:t>
            </a:r>
            <a:br>
              <a:rPr lang="ru-RU" altLang="ru-RU" sz="2000" dirty="0">
                <a:solidFill>
                  <a:srgbClr val="C00000"/>
                </a:solidFill>
              </a:rPr>
            </a:br>
            <a:r>
              <a:rPr lang="ru-RU" altLang="ru-RU" sz="2000" dirty="0">
                <a:solidFill>
                  <a:srgbClr val="C00000"/>
                </a:solidFill>
              </a:rPr>
              <a:t>знакомство с русской народной игрушкой</a:t>
            </a:r>
            <a:br>
              <a:rPr lang="ru-RU" altLang="ru-RU" sz="2000" dirty="0">
                <a:solidFill>
                  <a:srgbClr val="C00000"/>
                </a:solidFill>
              </a:rPr>
            </a:br>
            <a:r>
              <a:rPr lang="ru-RU" altLang="ru-RU" sz="2000" dirty="0">
                <a:solidFill>
                  <a:srgbClr val="C00000"/>
                </a:solidFill>
              </a:rPr>
              <a:t> </a:t>
            </a:r>
            <a:r>
              <a:rPr lang="ru-RU" altLang="ru-RU" sz="2600" dirty="0">
                <a:solidFill>
                  <a:srgbClr val="C00000"/>
                </a:solidFill>
              </a:rPr>
              <a:t>«</a:t>
            </a:r>
            <a:r>
              <a:rPr lang="ru-RU" altLang="ru-RU" sz="2600">
                <a:solidFill>
                  <a:srgbClr val="C00000"/>
                </a:solidFill>
              </a:rPr>
              <a:t>Русская матрёшка</a:t>
            </a:r>
            <a:r>
              <a:rPr lang="ru-RU" altLang="ru-RU" sz="2600" dirty="0">
                <a:solidFill>
                  <a:srgbClr val="C00000"/>
                </a:solidFill>
              </a:rPr>
              <a:t>»</a:t>
            </a:r>
            <a:r>
              <a:rPr lang="ru-RU" altLang="ru-RU" sz="2000" dirty="0">
                <a:solidFill>
                  <a:srgbClr val="C00000"/>
                </a:solidFill>
              </a:rPr>
              <a:t/>
            </a:r>
            <a:br>
              <a:rPr lang="ru-RU" altLang="ru-RU" sz="2000" dirty="0">
                <a:solidFill>
                  <a:srgbClr val="C00000"/>
                </a:solidFill>
              </a:rPr>
            </a:br>
            <a:endParaRPr lang="ru-RU" sz="2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    Выполнила:</a:t>
            </a:r>
          </a:p>
          <a:p>
            <a:r>
              <a:rPr lang="ru-RU" dirty="0"/>
              <a:t>Воспитатель средней </a:t>
            </a:r>
            <a:r>
              <a:rPr lang="ru-RU"/>
              <a:t>группы </a:t>
            </a:r>
            <a:r>
              <a:rPr lang="ru-RU" smtClean="0"/>
              <a:t>Королихина Е.С</a:t>
            </a:r>
            <a:r>
              <a:rPr lang="ru-RU" smtClean="0"/>
              <a:t>.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Новый маршрут хохломы разработан в Нижегородской области Фотография в теории и на практике"/>
          <p:cNvPicPr>
            <a:picLocks noChangeAspect="1" noChangeArrowheads="1"/>
          </p:cNvPicPr>
          <p:nvPr/>
        </p:nvPicPr>
        <p:blipFill>
          <a:blip r:embed="rId2" cstate="print">
            <a:lum bright="75000" contrast="6000"/>
          </a:blip>
          <a:srcRect/>
          <a:stretch>
            <a:fillRect/>
          </a:stretch>
        </p:blipFill>
        <p:spPr bwMode="auto">
          <a:xfrm>
            <a:off x="1115616" y="190500"/>
            <a:ext cx="6629400" cy="66675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827584" y="476672"/>
            <a:ext cx="7920880" cy="20162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100" dirty="0">
                <a:latin typeface="Arial" pitchFamily="34" charset="0"/>
                <a:cs typeface="Arial" pitchFamily="34" charset="0"/>
              </a:rPr>
              <a:t>Хотя эта игрушка создавалась для детей, взрослые довольно трепетно относятся к матрешкам и чаще покупают для себя, для души. Сейчас она - не просто народная игрушка, Матрёшка стала традиционным сувениром России и хранительницей исконной русской культуры.</a:t>
            </a:r>
          </a:p>
          <a:p>
            <a:endParaRPr lang="ru-RU" dirty="0"/>
          </a:p>
        </p:txBody>
      </p:sp>
      <p:pic>
        <p:nvPicPr>
          <p:cNvPr id="19458" name="Picture 2" descr="Le Club Russe Русский Клуб - часть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87624" y="2348880"/>
            <a:ext cx="7200800" cy="395918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Новый маршрут хохломы разработан в Нижегородской области Фотография в теории и на практике"/>
          <p:cNvPicPr>
            <a:picLocks noChangeAspect="1" noChangeArrowheads="1"/>
          </p:cNvPicPr>
          <p:nvPr/>
        </p:nvPicPr>
        <p:blipFill>
          <a:blip r:embed="rId2" cstate="print">
            <a:lum bright="76000" contrast="12000"/>
          </a:blip>
          <a:srcRect/>
          <a:stretch>
            <a:fillRect/>
          </a:stretch>
        </p:blipFill>
        <p:spPr bwMode="auto">
          <a:xfrm>
            <a:off x="1403648" y="190500"/>
            <a:ext cx="6629400" cy="66675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395536" y="620688"/>
            <a:ext cx="835292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u="sng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Сергиевская или </a:t>
            </a:r>
            <a:r>
              <a:rPr lang="ru-RU" sz="2000" b="1" u="sng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загорская</a:t>
            </a:r>
            <a:endParaRPr lang="ru-RU" sz="2000" b="1" u="sng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000" dirty="0">
                <a:latin typeface="Arial" pitchFamily="34" charset="0"/>
                <a:cs typeface="Arial" pitchFamily="34" charset="0"/>
              </a:rPr>
              <a:t>Сергиевская кукла это всегда круглолицая девушка в платочке, завязанном узлом, узорчатой кофте, нарядном сарафане и переднике в цветочек. Ее роспись очень яркая, опирающаяся на 3-4 основных цвета – желтый, красный, синий и зеленый. Линии одежды и лица у нее обычно имеют черный контур. Она расписывается гуашью и покрывается лаком</a:t>
            </a:r>
            <a:r>
              <a:rPr lang="ru-RU" dirty="0"/>
              <a:t>.</a:t>
            </a:r>
          </a:p>
        </p:txBody>
      </p:sp>
      <p:pic>
        <p:nvPicPr>
          <p:cNvPr id="27650" name="Picture 2" descr="http://samoydelkin.ru/wp-content/uploads/2012/03/zagorskaya-matreshk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07704" y="2955712"/>
            <a:ext cx="5521449" cy="3350539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Новый маршрут хохломы разработан в Нижегородской области Фотография в теории и на практике"/>
          <p:cNvPicPr>
            <a:picLocks noChangeAspect="1" noChangeArrowheads="1"/>
          </p:cNvPicPr>
          <p:nvPr/>
        </p:nvPicPr>
        <p:blipFill>
          <a:blip r:embed="rId2" cstate="print">
            <a:lum bright="76000" contrast="12000"/>
          </a:blip>
          <a:srcRect/>
          <a:stretch>
            <a:fillRect/>
          </a:stretch>
        </p:blipFill>
        <p:spPr bwMode="auto">
          <a:xfrm>
            <a:off x="1403648" y="190500"/>
            <a:ext cx="6629400" cy="66675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987824" y="134076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467544" y="404664"/>
            <a:ext cx="820891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u="sng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Семеновская матрешка </a:t>
            </a:r>
          </a:p>
          <a:p>
            <a:pPr algn="ctr"/>
            <a:endParaRPr lang="ru-RU" sz="2000" b="1" u="sng" dirty="0">
              <a:solidFill>
                <a:schemeClr val="accent2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000" dirty="0">
                <a:latin typeface="Arial" pitchFamily="34" charset="0"/>
                <a:cs typeface="Arial" pitchFamily="34" charset="0"/>
              </a:rPr>
              <a:t>(Семеновский район Нижегородской области).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Онаочень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яркая, ее основные цвета – желтый и красный. Ее одежда – это одежда сельчанки, в отличие от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загорской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горожанки, с преобладанием цветочных мотивов. А платочки у этих матрешек чаще всего раскрашены в горошек.</a:t>
            </a:r>
          </a:p>
        </p:txBody>
      </p:sp>
      <p:pic>
        <p:nvPicPr>
          <p:cNvPr id="26626" name="Picture 2" descr="http://samoydelkin.ru/wp-content/uploads/2012/03/semenovskaya-matreshk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03648" y="2708920"/>
            <a:ext cx="6544867" cy="3456385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Новый маршрут хохломы разработан в Нижегородской области Фотография в теории и на практике"/>
          <p:cNvPicPr>
            <a:picLocks noChangeAspect="1" noChangeArrowheads="1"/>
          </p:cNvPicPr>
          <p:nvPr/>
        </p:nvPicPr>
        <p:blipFill>
          <a:blip r:embed="rId2" cstate="print">
            <a:lum bright="76000" contrast="12000"/>
          </a:blip>
          <a:srcRect/>
          <a:stretch>
            <a:fillRect/>
          </a:stretch>
        </p:blipFill>
        <p:spPr bwMode="auto">
          <a:xfrm>
            <a:off x="1403648" y="190500"/>
            <a:ext cx="6629400" cy="66675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611560" y="404664"/>
            <a:ext cx="828092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u="sng" dirty="0" err="1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Майданская</a:t>
            </a:r>
            <a:r>
              <a:rPr lang="ru-RU" sz="2400" u="sng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 матрешка</a:t>
            </a:r>
          </a:p>
          <a:p>
            <a:pPr algn="ctr"/>
            <a:endParaRPr lang="ru-RU" sz="2400" u="sng" dirty="0">
              <a:solidFill>
                <a:schemeClr val="accent2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000" dirty="0">
                <a:latin typeface="Arial" pitchFamily="34" charset="0"/>
                <a:cs typeface="Arial" pitchFamily="34" charset="0"/>
              </a:rPr>
              <a:t>(из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Полховского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Майдана Нижегородской области). Главный элемент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полхов-майданской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куклы –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многолепестковый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 цветок шиповника, возле него бывает несколько полураскрытых бутонов. Роспись игрушки начинается с нанесения контура рисунка тушью. Затем изделие грунтуется крахмалом, потом расписывается. После росписи матрешку два или три раза покрывают прозрачным лаком.</a:t>
            </a:r>
          </a:p>
        </p:txBody>
      </p:sp>
      <p:pic>
        <p:nvPicPr>
          <p:cNvPr id="30722" name="Picture 2" descr="http://samoydelkin.ru/wp-content/uploads/2012/03/maydan-matreshka-2jpg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39752" y="3212976"/>
            <a:ext cx="4242048" cy="306896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Новый маршрут хохломы разработан в Нижегородской области Фотография в теории и на практике"/>
          <p:cNvPicPr>
            <a:picLocks noChangeAspect="1" noChangeArrowheads="1"/>
          </p:cNvPicPr>
          <p:nvPr/>
        </p:nvPicPr>
        <p:blipFill>
          <a:blip r:embed="rId2" cstate="print">
            <a:lum bright="76000" contrast="12000"/>
          </a:blip>
          <a:srcRect/>
          <a:stretch>
            <a:fillRect/>
          </a:stretch>
        </p:blipFill>
        <p:spPr bwMode="auto">
          <a:xfrm>
            <a:off x="1403648" y="190500"/>
            <a:ext cx="6629400" cy="66675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395536" y="404664"/>
            <a:ext cx="8352928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u="sng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Вятская матрешка.</a:t>
            </a:r>
          </a:p>
          <a:p>
            <a:pPr algn="ctr"/>
            <a:endParaRPr lang="ru-RU" sz="2000" u="sng" dirty="0">
              <a:solidFill>
                <a:schemeClr val="accent2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Самая северная кукла, которая стала хорошо известна в 60-е гг. Вятка всегда славилась своими изделиями из лыка и бересты, в которых создавался тисненый орнамент. В этой местности не просто расписывали матрешку анилиновыми красками, а украшали ее ржаной соломкой. Этот прием оказался новым для оформления матрешек. Для этого соломку сначала отваривали в растворе соды, после чего она приобретала красивый песочный цвет. Затем ее нарезали и приклеивали к кукле, формируя узоры.</a:t>
            </a:r>
          </a:p>
        </p:txBody>
      </p:sp>
      <p:pic>
        <p:nvPicPr>
          <p:cNvPr id="25604" name="Picture 4" descr="http://samoydelkin.ru/wp-content/uploads/2012/03/vyat-matr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47665" y="3853707"/>
            <a:ext cx="2592287" cy="232797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25606" name="Picture 6" descr="http://samoydelkin.ru/wp-content/uploads/2012/03/vyatskaya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92080" y="3717032"/>
            <a:ext cx="1587729" cy="2708921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Новый маршрут хохломы разработан в Нижегородской области Фотография в теории и на практике"/>
          <p:cNvPicPr>
            <a:picLocks noChangeAspect="1" noChangeArrowheads="1"/>
          </p:cNvPicPr>
          <p:nvPr/>
        </p:nvPicPr>
        <p:blipFill>
          <a:blip r:embed="rId2" cstate="print">
            <a:lum bright="76000" contrast="12000"/>
          </a:blip>
          <a:srcRect/>
          <a:stretch>
            <a:fillRect/>
          </a:stretch>
        </p:blipFill>
        <p:spPr bwMode="auto">
          <a:xfrm>
            <a:off x="1403648" y="190500"/>
            <a:ext cx="6629400" cy="66675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539552" y="548680"/>
            <a:ext cx="799288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u="sng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Тверская матрешка.</a:t>
            </a:r>
          </a:p>
          <a:p>
            <a:pPr algn="ctr"/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000" dirty="0">
                <a:latin typeface="Arial" pitchFamily="34" charset="0"/>
                <a:cs typeface="Arial" pitchFamily="34" charset="0"/>
              </a:rPr>
              <a:t> В этом регионе деревянную куклу часто изображают в виде какого-либо исторического или сказочного персонажа: царевна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Несмеяна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, Снегурочка, Василиса Прекрасная. Их головные уборы и наряды бывают различны, что очень привлекает детей.</a:t>
            </a:r>
          </a:p>
        </p:txBody>
      </p:sp>
      <p:pic>
        <p:nvPicPr>
          <p:cNvPr id="28674" name="Picture 2" descr="http://samoydelkin.ru/wp-content/uploads/2012/03/tverskaya-matreshk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51720" y="2564904"/>
            <a:ext cx="5057775" cy="366712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Новый маршрут хохломы разработан в Нижегородской области Фотография в теории и на практике"/>
          <p:cNvPicPr>
            <a:picLocks noChangeAspect="1" noChangeArrowheads="1"/>
          </p:cNvPicPr>
          <p:nvPr/>
        </p:nvPicPr>
        <p:blipFill>
          <a:blip r:embed="rId2" cstate="print">
            <a:lum bright="76000" contrast="12000"/>
          </a:blip>
          <a:srcRect/>
          <a:stretch>
            <a:fillRect/>
          </a:stretch>
        </p:blipFill>
        <p:spPr bwMode="auto">
          <a:xfrm>
            <a:off x="1187624" y="190500"/>
            <a:ext cx="6629400" cy="6667500"/>
          </a:xfrm>
          <a:prstGeom prst="rect">
            <a:avLst/>
          </a:prstGeom>
          <a:noFill/>
        </p:spPr>
      </p:pic>
      <p:pic>
        <p:nvPicPr>
          <p:cNvPr id="29698" name="Picture 2" descr="Матрешк с зимним мотивом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51720" y="476671"/>
            <a:ext cx="5184576" cy="4698243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403648" y="4919008"/>
            <a:ext cx="6984776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6000" b="1" i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onotype Corsiva" pitchFamily="66" charset="0"/>
              </a:rPr>
              <a:t>Спасибо </a:t>
            </a:r>
          </a:p>
          <a:p>
            <a:pPr algn="ctr"/>
            <a:r>
              <a:rPr lang="ru-RU" sz="6000" b="1" i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onotype Corsiva" pitchFamily="66" charset="0"/>
              </a:rPr>
              <a:t>за внимание!!!</a:t>
            </a:r>
            <a:endParaRPr lang="ru-RU" sz="6000" b="1" i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Monotype Corsiva" pitchFamily="66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ics Zone - Последние коллекци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908720"/>
            <a:ext cx="3398709" cy="508253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0" y="74711"/>
            <a:ext cx="23436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endParaRPr kumimoji="0" 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932040" y="809060"/>
            <a:ext cx="3456383" cy="489364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600" b="1" i="1" dirty="0">
                <a:solidFill>
                  <a:srgbClr val="FF0000"/>
                </a:solidFill>
                <a:latin typeface="Monotype Corsiva" pitchFamily="66" charset="0"/>
                <a:ea typeface="Times New Roman" pitchFamily="18" charset="0"/>
                <a:cs typeface="Arial" pitchFamily="34" charset="0"/>
              </a:rPr>
              <a:t>Алый шелковый платочек,</a:t>
            </a:r>
            <a:br>
              <a:rPr lang="ru-RU" sz="2600" b="1" i="1" dirty="0">
                <a:solidFill>
                  <a:srgbClr val="FF0000"/>
                </a:solidFill>
                <a:latin typeface="Monotype Corsiva" pitchFamily="66" charset="0"/>
                <a:ea typeface="Times New Roman" pitchFamily="18" charset="0"/>
                <a:cs typeface="Arial" pitchFamily="34" charset="0"/>
              </a:rPr>
            </a:br>
            <a:r>
              <a:rPr lang="ru-RU" sz="2600" b="1" i="1" dirty="0">
                <a:solidFill>
                  <a:srgbClr val="FF0000"/>
                </a:solidFill>
                <a:latin typeface="Monotype Corsiva" pitchFamily="66" charset="0"/>
                <a:ea typeface="Times New Roman" pitchFamily="18" charset="0"/>
                <a:cs typeface="Arial" pitchFamily="34" charset="0"/>
              </a:rPr>
              <a:t>Яркий сарафан в цветочек,</a:t>
            </a:r>
            <a:br>
              <a:rPr lang="ru-RU" sz="2600" b="1" i="1" dirty="0">
                <a:solidFill>
                  <a:srgbClr val="FF0000"/>
                </a:solidFill>
                <a:latin typeface="Monotype Corsiva" pitchFamily="66" charset="0"/>
                <a:ea typeface="Times New Roman" pitchFamily="18" charset="0"/>
                <a:cs typeface="Arial" pitchFamily="34" charset="0"/>
              </a:rPr>
            </a:br>
            <a:r>
              <a:rPr lang="ru-RU" sz="2600" b="1" i="1" dirty="0">
                <a:solidFill>
                  <a:srgbClr val="FF0000"/>
                </a:solidFill>
                <a:latin typeface="Monotype Corsiva" pitchFamily="66" charset="0"/>
                <a:ea typeface="Times New Roman" pitchFamily="18" charset="0"/>
                <a:cs typeface="Arial" pitchFamily="34" charset="0"/>
              </a:rPr>
              <a:t>Упирается рука</a:t>
            </a:r>
            <a:br>
              <a:rPr lang="ru-RU" sz="2600" b="1" i="1" dirty="0">
                <a:solidFill>
                  <a:srgbClr val="FF0000"/>
                </a:solidFill>
                <a:latin typeface="Monotype Corsiva" pitchFamily="66" charset="0"/>
                <a:ea typeface="Times New Roman" pitchFamily="18" charset="0"/>
                <a:cs typeface="Arial" pitchFamily="34" charset="0"/>
              </a:rPr>
            </a:br>
            <a:r>
              <a:rPr lang="ru-RU" sz="2600" b="1" i="1" dirty="0">
                <a:solidFill>
                  <a:srgbClr val="FF0000"/>
                </a:solidFill>
                <a:latin typeface="Monotype Corsiva" pitchFamily="66" charset="0"/>
                <a:ea typeface="Times New Roman" pitchFamily="18" charset="0"/>
                <a:cs typeface="Arial" pitchFamily="34" charset="0"/>
              </a:rPr>
              <a:t>В деревянные бока.</a:t>
            </a:r>
            <a:br>
              <a:rPr lang="ru-RU" sz="2600" b="1" i="1" dirty="0">
                <a:solidFill>
                  <a:srgbClr val="FF0000"/>
                </a:solidFill>
                <a:latin typeface="Monotype Corsiva" pitchFamily="66" charset="0"/>
                <a:ea typeface="Times New Roman" pitchFamily="18" charset="0"/>
                <a:cs typeface="Arial" pitchFamily="34" charset="0"/>
              </a:rPr>
            </a:br>
            <a:r>
              <a:rPr lang="ru-RU" sz="2600" b="1" i="1" dirty="0">
                <a:solidFill>
                  <a:srgbClr val="FF0000"/>
                </a:solidFill>
                <a:latin typeface="Monotype Corsiva" pitchFamily="66" charset="0"/>
                <a:ea typeface="Times New Roman" pitchFamily="18" charset="0"/>
                <a:cs typeface="Arial" pitchFamily="34" charset="0"/>
              </a:rPr>
              <a:t>А внутри секреты есть:</a:t>
            </a:r>
            <a:br>
              <a:rPr lang="ru-RU" sz="2600" b="1" i="1" dirty="0">
                <a:solidFill>
                  <a:srgbClr val="FF0000"/>
                </a:solidFill>
                <a:latin typeface="Monotype Corsiva" pitchFamily="66" charset="0"/>
                <a:ea typeface="Times New Roman" pitchFamily="18" charset="0"/>
                <a:cs typeface="Arial" pitchFamily="34" charset="0"/>
              </a:rPr>
            </a:br>
            <a:r>
              <a:rPr lang="ru-RU" sz="2600" b="1" i="1" dirty="0">
                <a:solidFill>
                  <a:srgbClr val="FF0000"/>
                </a:solidFill>
                <a:latin typeface="Monotype Corsiva" pitchFamily="66" charset="0"/>
                <a:ea typeface="Times New Roman" pitchFamily="18" charset="0"/>
                <a:cs typeface="Arial" pitchFamily="34" charset="0"/>
              </a:rPr>
              <a:t>Может – три, </a:t>
            </a:r>
          </a:p>
          <a:p>
            <a:r>
              <a:rPr lang="ru-RU" sz="2600" b="1" i="1" dirty="0">
                <a:solidFill>
                  <a:srgbClr val="FF0000"/>
                </a:solidFill>
                <a:latin typeface="Monotype Corsiva" pitchFamily="66" charset="0"/>
                <a:ea typeface="Times New Roman" pitchFamily="18" charset="0"/>
                <a:cs typeface="Arial" pitchFamily="34" charset="0"/>
              </a:rPr>
              <a:t>а может, шесть.</a:t>
            </a:r>
            <a:br>
              <a:rPr lang="ru-RU" sz="2600" b="1" i="1" dirty="0">
                <a:solidFill>
                  <a:srgbClr val="FF0000"/>
                </a:solidFill>
                <a:latin typeface="Monotype Corsiva" pitchFamily="66" charset="0"/>
                <a:ea typeface="Times New Roman" pitchFamily="18" charset="0"/>
                <a:cs typeface="Arial" pitchFamily="34" charset="0"/>
              </a:rPr>
            </a:br>
            <a:r>
              <a:rPr lang="ru-RU" sz="2600" b="1" i="1" dirty="0">
                <a:solidFill>
                  <a:srgbClr val="FF0000"/>
                </a:solidFill>
                <a:latin typeface="Monotype Corsiva" pitchFamily="66" charset="0"/>
                <a:ea typeface="Times New Roman" pitchFamily="18" charset="0"/>
                <a:cs typeface="Arial" pitchFamily="34" charset="0"/>
              </a:rPr>
              <a:t>Разрумянилась немножко.</a:t>
            </a:r>
            <a:br>
              <a:rPr lang="ru-RU" sz="2600" b="1" i="1" dirty="0">
                <a:solidFill>
                  <a:srgbClr val="FF0000"/>
                </a:solidFill>
                <a:latin typeface="Monotype Corsiva" pitchFamily="66" charset="0"/>
                <a:ea typeface="Times New Roman" pitchFamily="18" charset="0"/>
                <a:cs typeface="Arial" pitchFamily="34" charset="0"/>
              </a:rPr>
            </a:br>
            <a:r>
              <a:rPr lang="ru-RU" sz="2600" b="1" i="1" dirty="0">
                <a:solidFill>
                  <a:srgbClr val="FF0000"/>
                </a:solidFill>
                <a:latin typeface="Monotype Corsiva" pitchFamily="66" charset="0"/>
                <a:ea typeface="Times New Roman" pitchFamily="18" charset="0"/>
                <a:cs typeface="Arial" pitchFamily="34" charset="0"/>
              </a:rPr>
              <a:t>Это русская матрёшка</a:t>
            </a:r>
            <a:r>
              <a:rPr lang="ru-RU" sz="2600" dirty="0">
                <a:solidFill>
                  <a:srgbClr val="FF0000"/>
                </a:solidFill>
                <a:latin typeface="Monotype Corsiva" pitchFamily="66" charset="0"/>
                <a:ea typeface="Times New Roman" pitchFamily="18" charset="0"/>
                <a:cs typeface="Arial" pitchFamily="34" charset="0"/>
              </a:rPr>
              <a:t>!</a:t>
            </a:r>
            <a:endParaRPr lang="ru-RU" sz="2600" dirty="0">
              <a:solidFill>
                <a:srgbClr val="FF000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Новый маршрут хохломы разработан в Нижегородской области Фотография в теории и на практике"/>
          <p:cNvPicPr>
            <a:picLocks noChangeAspect="1" noChangeArrowheads="1"/>
          </p:cNvPicPr>
          <p:nvPr/>
        </p:nvPicPr>
        <p:blipFill>
          <a:blip r:embed="rId2" cstate="print">
            <a:lum bright="70000" contrast="-70000"/>
          </a:blip>
          <a:srcRect/>
          <a:stretch>
            <a:fillRect/>
          </a:stretch>
        </p:blipFill>
        <p:spPr bwMode="auto">
          <a:xfrm>
            <a:off x="251520" y="190500"/>
            <a:ext cx="8208912" cy="6667500"/>
          </a:xfrm>
          <a:prstGeom prst="rect">
            <a:avLst/>
          </a:prstGeom>
          <a:noFill/>
          <a:effectLst/>
        </p:spPr>
      </p:pic>
      <p:sp>
        <p:nvSpPr>
          <p:cNvPr id="3" name="TextBox 2"/>
          <p:cNvSpPr txBox="1"/>
          <p:nvPr/>
        </p:nvSpPr>
        <p:spPr>
          <a:xfrm>
            <a:off x="2051720" y="1700808"/>
            <a:ext cx="5040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971600" y="404664"/>
            <a:ext cx="7416824" cy="5437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solidFill>
                  <a:prstClr val="black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ПРОГРАММНЫЕ ЗАДАЧИ:</a:t>
            </a:r>
          </a:p>
          <a:p>
            <a:pPr lv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</a:pPr>
            <a:r>
              <a:rPr lang="ru-RU" sz="2400" b="1" dirty="0">
                <a:solidFill>
                  <a:prstClr val="black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Продолжать знакомить детей с декоративно – прикладным искусством русского народа – деревянной матрёшкой;</a:t>
            </a:r>
          </a:p>
          <a:p>
            <a:pPr lv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</a:pPr>
            <a:r>
              <a:rPr lang="ru-RU" sz="2400" b="1" dirty="0">
                <a:solidFill>
                  <a:prstClr val="black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Развивать творческие способности детей через приобщение к народному творчеству и прикладному искусству. </a:t>
            </a:r>
            <a:endParaRPr lang="en-US" sz="2400" b="1" dirty="0">
              <a:solidFill>
                <a:prstClr val="black"/>
              </a:solidFill>
              <a:latin typeface="Britannic Bold" pitchFamily="34" charset="0"/>
              <a:ea typeface="Times New Roman" pitchFamily="18" charset="0"/>
              <a:cs typeface="Arial" pitchFamily="34" charset="0"/>
            </a:endParaRPr>
          </a:p>
          <a:p>
            <a:pPr lv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</a:pPr>
            <a:r>
              <a:rPr lang="ru-RU" sz="2400" b="1" dirty="0">
                <a:solidFill>
                  <a:prstClr val="black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Воспитывать любовь к народному творчеству</a:t>
            </a:r>
            <a:r>
              <a:rPr lang="ru-RU" sz="1000" dirty="0">
                <a:solidFill>
                  <a:prstClr val="black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endParaRPr lang="ru-RU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Новый маршрут хохломы разработан в Нижегородской области Фотография в теории и на практике"/>
          <p:cNvPicPr>
            <a:picLocks noChangeAspect="1" noChangeArrowheads="1"/>
          </p:cNvPicPr>
          <p:nvPr/>
        </p:nvPicPr>
        <p:blipFill>
          <a:blip r:embed="rId2" cstate="print">
            <a:lum bright="75000" contrast="6000"/>
          </a:blip>
          <a:srcRect/>
          <a:stretch>
            <a:fillRect/>
          </a:stretch>
        </p:blipFill>
        <p:spPr bwMode="auto">
          <a:xfrm>
            <a:off x="1115616" y="190500"/>
            <a:ext cx="6629400" cy="66675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 flipH="1">
            <a:off x="971600" y="908720"/>
            <a:ext cx="7560840" cy="79098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/>
              <a:t>Методы и способы решения проблемы:</a:t>
            </a:r>
            <a:endParaRPr lang="en-US" sz="3200" b="1" dirty="0"/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ru-RU" sz="2800" dirty="0"/>
              <a:t>Изучить историю появления матрешки с использованием книжной литературы и электронных сайтов Интернета.</a:t>
            </a:r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ru-RU" sz="2800" dirty="0"/>
              <a:t>Сравнить разные виды росписи матрешек.</a:t>
            </a:r>
          </a:p>
          <a:p>
            <a:endParaRPr lang="en-US" dirty="0"/>
          </a:p>
          <a:p>
            <a:endParaRPr lang="en-US" b="1" dirty="0"/>
          </a:p>
          <a:p>
            <a:endParaRPr lang="en-US" b="1" dirty="0"/>
          </a:p>
          <a:p>
            <a:endParaRPr lang="en-US" b="1" dirty="0"/>
          </a:p>
          <a:p>
            <a:endParaRPr lang="en-US" b="1" dirty="0"/>
          </a:p>
          <a:p>
            <a:endParaRPr lang="en-US" b="1" dirty="0"/>
          </a:p>
          <a:p>
            <a:endParaRPr lang="en-US" b="1" dirty="0"/>
          </a:p>
          <a:p>
            <a:endParaRPr lang="en-US" b="1" dirty="0"/>
          </a:p>
          <a:p>
            <a:endParaRPr lang="en-US" b="1" dirty="0"/>
          </a:p>
          <a:p>
            <a:endParaRPr lang="en-US" b="1" dirty="0"/>
          </a:p>
          <a:p>
            <a:endParaRPr lang="en-US" b="1" dirty="0"/>
          </a:p>
          <a:p>
            <a:endParaRPr lang="en-US" b="1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Новый маршрут хохломы разработан в Нижегородской области Фотография в теории и на практике"/>
          <p:cNvPicPr>
            <a:picLocks noChangeAspect="1" noChangeArrowheads="1"/>
          </p:cNvPicPr>
          <p:nvPr/>
        </p:nvPicPr>
        <p:blipFill>
          <a:blip r:embed="rId2" cstate="print">
            <a:lum bright="75000" contrast="6000"/>
          </a:blip>
          <a:srcRect/>
          <a:stretch>
            <a:fillRect/>
          </a:stretch>
        </p:blipFill>
        <p:spPr bwMode="auto">
          <a:xfrm>
            <a:off x="1475656" y="190500"/>
            <a:ext cx="6629400" cy="6667500"/>
          </a:xfrm>
          <a:prstGeom prst="rect">
            <a:avLst/>
          </a:prstGeom>
          <a:noFill/>
        </p:spPr>
      </p:pic>
      <p:sp>
        <p:nvSpPr>
          <p:cNvPr id="24577" name="Rectangle 1"/>
          <p:cNvSpPr>
            <a:spLocks noChangeArrowheads="1"/>
          </p:cNvSpPr>
          <p:nvPr/>
        </p:nvSpPr>
        <p:spPr bwMode="auto">
          <a:xfrm>
            <a:off x="0" y="74711"/>
            <a:ext cx="284052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 </a:t>
            </a:r>
            <a:endParaRPr kumimoji="0" 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39552" y="476672"/>
            <a:ext cx="777686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ru-RU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Материал и оборудование</a:t>
            </a: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: </a:t>
            </a:r>
            <a:endParaRPr kumimoji="0" lang="ru-RU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Демонстрационный: Игрушки Матрешки с традиционными видами росписи (Семеновская, </a:t>
            </a:r>
            <a:r>
              <a:rPr kumimoji="0" lang="ru-RU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Загорская</a:t>
            </a: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ru-RU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Полхов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и</a:t>
            </a:r>
            <a:r>
              <a:rPr kumimoji="0" lang="ru-RU" sz="2400" b="0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400" b="0" i="0" u="none" strike="noStrike" cap="none" normalizeH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т.д</a:t>
            </a: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), мольберт, силуэт матрешки, кисти, краски, салфетки, баночки с водой. </a:t>
            </a:r>
            <a:endParaRPr kumimoji="0" lang="ru-RU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Новый маршрут хохломы разработан в Нижегородской области Фотография в теории и на практике"/>
          <p:cNvPicPr>
            <a:picLocks noChangeAspect="1" noChangeArrowheads="1"/>
          </p:cNvPicPr>
          <p:nvPr/>
        </p:nvPicPr>
        <p:blipFill>
          <a:blip r:embed="rId2" cstate="print">
            <a:lum bright="75000" contrast="6000"/>
          </a:blip>
          <a:srcRect/>
          <a:stretch>
            <a:fillRect/>
          </a:stretch>
        </p:blipFill>
        <p:spPr bwMode="auto">
          <a:xfrm>
            <a:off x="1403648" y="190500"/>
            <a:ext cx="6629400" cy="66675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187624" y="620688"/>
            <a:ext cx="669674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/>
              <a:t>Матрёшка (уменьшительное от имени «Матрёна») — русская деревянная игрушка в виде расписной куклы, внутри которой находятся подобные ей куклы меньшего размера</a:t>
            </a:r>
          </a:p>
        </p:txBody>
      </p:sp>
      <p:pic>
        <p:nvPicPr>
          <p:cNvPr id="23558" name="Picture 6" descr="Русская матрешка - Русский народный - Клипарты - Каталог статей - Творческая мастерская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75856" y="2564904"/>
            <a:ext cx="2487516" cy="352839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Новый маршрут хохломы разработан в Нижегородской области Фотография в теории и на практике"/>
          <p:cNvPicPr>
            <a:picLocks noChangeAspect="1" noChangeArrowheads="1"/>
          </p:cNvPicPr>
          <p:nvPr/>
        </p:nvPicPr>
        <p:blipFill>
          <a:blip r:embed="rId2" cstate="print">
            <a:lum bright="75000" contrast="6000"/>
          </a:blip>
          <a:srcRect/>
          <a:stretch>
            <a:fillRect/>
          </a:stretch>
        </p:blipFill>
        <p:spPr bwMode="auto">
          <a:xfrm>
            <a:off x="1187624" y="190500"/>
            <a:ext cx="6629400" cy="6667500"/>
          </a:xfrm>
          <a:prstGeom prst="rect">
            <a:avLst/>
          </a:prstGeom>
          <a:noFill/>
        </p:spPr>
      </p:pic>
      <p:sp>
        <p:nvSpPr>
          <p:cNvPr id="22530" name="Rectangle 2"/>
          <p:cNvSpPr>
            <a:spLocks noChangeArrowheads="1"/>
          </p:cNvSpPr>
          <p:nvPr/>
        </p:nvSpPr>
        <p:spPr bwMode="auto">
          <a:xfrm>
            <a:off x="971600" y="476672"/>
            <a:ext cx="6696744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Многие считают матрешку исконно русской, но на самом деле это только миф. Сам прообраз этой игрушки был привезен из Японии.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Этот образец, был выполнен с большим юмором, представлял собой множество вставляемых друг в друга фигурок японского мудреца </a:t>
            </a:r>
            <a:r>
              <a:rPr kumimoji="0" lang="ru-RU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Фукурума</a:t>
            </a:r>
            <a:r>
              <a:rPr kumimoji="0" lang="ru-RU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- добродушного, лысого старичка с головой вытянутой вверх от многочисленных раздумий</a:t>
            </a:r>
            <a:r>
              <a:rPr kumimoji="0" lang="ru-RU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Times New Roman" pitchFamily="18" charset="0"/>
                <a:cs typeface="Times New Roman" pitchFamily="18" charset="0"/>
              </a:rPr>
              <a:t>. </a:t>
            </a:r>
            <a:endParaRPr kumimoji="0" lang="ru-RU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2532" name="Picture 4" descr="Портретная матрёшка: новое лицо самого русского подарка - Миллион Подарков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1640" y="3429000"/>
            <a:ext cx="5760640" cy="279211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Новый маршрут хохломы разработан в Нижегородской области Фотография в теории и на практике"/>
          <p:cNvPicPr>
            <a:picLocks noChangeAspect="1" noChangeArrowheads="1"/>
          </p:cNvPicPr>
          <p:nvPr/>
        </p:nvPicPr>
        <p:blipFill>
          <a:blip r:embed="rId2" cstate="print">
            <a:lum bright="75000" contrast="6000"/>
          </a:blip>
          <a:srcRect/>
          <a:stretch>
            <a:fillRect/>
          </a:stretch>
        </p:blipFill>
        <p:spPr bwMode="auto">
          <a:xfrm>
            <a:off x="1115616" y="190500"/>
            <a:ext cx="6629400" cy="66675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611560" y="476672"/>
            <a:ext cx="3384376" cy="55861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100" dirty="0">
                <a:latin typeface="Arial" pitchFamily="34" charset="0"/>
                <a:cs typeface="Arial" pitchFamily="34" charset="0"/>
              </a:rPr>
              <a:t>Привезен он был А. Мамонтовой в девяностых годах XIX века в Московскую игрушечную мастерскую "Детское воспитание Токарь по дереву Василий </a:t>
            </a:r>
            <a:r>
              <a:rPr lang="ru-RU" sz="2100" dirty="0" err="1">
                <a:latin typeface="Arial" pitchFamily="34" charset="0"/>
                <a:cs typeface="Arial" pitchFamily="34" charset="0"/>
              </a:rPr>
              <a:t>Звездочкин</a:t>
            </a:r>
            <a:r>
              <a:rPr lang="ru-RU" sz="2100" dirty="0">
                <a:latin typeface="Arial" pitchFamily="34" charset="0"/>
                <a:cs typeface="Arial" pitchFamily="34" charset="0"/>
              </a:rPr>
              <a:t>, работавший тогда в этой мастерской, выточил из дерева первую русскую матрешку, фигурки также вкладывались одна в другую, а художник Сергей Малютин расписал их под девочек и мальчиков. </a:t>
            </a:r>
          </a:p>
        </p:txBody>
      </p:sp>
      <p:pic>
        <p:nvPicPr>
          <p:cNvPr id="21508" name="Picture 4" descr="В Саратове прошла выставка русских народных игрушек. . В рамках проекта - 3 Апреля 2015 - Blog - Vilechitsy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11960" y="692696"/>
            <a:ext cx="4339977" cy="54006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Новый маршрут хохломы разработан в Нижегородской области Фотография в теории и на практике"/>
          <p:cNvPicPr>
            <a:picLocks noChangeAspect="1" noChangeArrowheads="1"/>
          </p:cNvPicPr>
          <p:nvPr/>
        </p:nvPicPr>
        <p:blipFill>
          <a:blip r:embed="rId2" cstate="print">
            <a:lum bright="75000" contrast="6000"/>
          </a:blip>
          <a:srcRect/>
          <a:stretch>
            <a:fillRect/>
          </a:stretch>
        </p:blipFill>
        <p:spPr bwMode="auto">
          <a:xfrm>
            <a:off x="1115616" y="190500"/>
            <a:ext cx="6629400" cy="66675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755576" y="717135"/>
            <a:ext cx="771032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latin typeface="Arial" pitchFamily="34" charset="0"/>
                <a:cs typeface="Arial" pitchFamily="34" charset="0"/>
              </a:rPr>
              <a:t>А первая отечественная матрешка представляла собой детскую группу: восемь кукол изображали детей разных возрастов, от самой старшей (большой) девушки с петухом до завернутого в пеленки младенца. 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20482" name="Picture 2" descr="Дополнительные материалы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35696" y="2924944"/>
            <a:ext cx="5095707" cy="3402881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215</TotalTime>
  <Words>415</Words>
  <Application>Microsoft Office PowerPoint</Application>
  <PresentationFormat>Экран (4:3)</PresentationFormat>
  <Paragraphs>49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Аспект</vt:lpstr>
      <vt:lpstr>Презентация  знакомство с русской народной игрушкой  «Русская матрёшка»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</vt:vector>
  </TitlesOfParts>
  <Company>Krokoz™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Непосредственно-образовательной деятельности «Русская матрешка»</dc:title>
  <dc:creator>Domashny</dc:creator>
  <cp:lastModifiedBy>ДС №20</cp:lastModifiedBy>
  <cp:revision>28</cp:revision>
  <dcterms:created xsi:type="dcterms:W3CDTF">2015-05-31T12:25:08Z</dcterms:created>
  <dcterms:modified xsi:type="dcterms:W3CDTF">2025-05-28T04:27:33Z</dcterms:modified>
</cp:coreProperties>
</file>